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194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90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BC62C-3BFC-413D-BDC2-FD25C1354337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46DF3-B875-43E6-8DA9-40460AF294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09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grand_cartouche_gris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3288"/>
            <a:ext cx="914400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5299075"/>
            <a:ext cx="2641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Mosaiqu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538" y="0"/>
            <a:ext cx="3065462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maison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6084888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1663" y="1849438"/>
            <a:ext cx="5429250" cy="1143000"/>
          </a:xfrm>
        </p:spPr>
        <p:txBody>
          <a:bodyPr anchor="ctr"/>
          <a:lstStyle>
            <a:lvl1pPr algn="r">
              <a:lnSpc>
                <a:spcPct val="90000"/>
              </a:lnSpc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60513" y="3390900"/>
            <a:ext cx="4470400" cy="1752600"/>
          </a:xfr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37770574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C3B1F-D308-4C9C-ADE2-78F5686583B5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05BF1-A6E2-4EF9-89F8-DC74C3D1CF8B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27962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9372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9372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2F148-43C0-41A0-8CB6-DBC3B9994B9F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A0958-524F-4E0A-BE9A-AFF3B08B619B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265166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re. Diagramm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0419E-7F6F-43AA-9DB6-F78A4C94827E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5BDF7-F5E8-4C34-8B9C-B09FC3E5A5AA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95568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6F0F0-EB51-487F-B651-EAE28A5ADA7A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59945-EE27-466E-BA86-5DDDC14BE5C8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70768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BEDD-AF4A-4B91-8269-DBF771F472F4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7F9E3-1394-49DA-9D32-80C603BA08F8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014188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942A1-D686-4D51-9C97-37814D6F7AE3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D15FF-F642-4A96-879E-97D1A4AA13C3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582788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993DE-7556-4723-A38E-DFC66B2AD8DE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78007-169E-4B84-9552-33FF938A0E7D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51164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901E-5180-403A-A3CC-BB23FA967A25}" type="datetimeFigureOut">
              <a:rPr lang="cs-CZ" smtClean="0"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9CD1-F5DE-4E92-864C-ADDD2F581D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36E4-D254-4375-AB45-E8C9489389E8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49ED2-F199-495D-90CC-408DD10FA98D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22466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0643F-7441-4E36-A485-ABCD0C3030EF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27349-9619-49F6-87FE-D22A711DCFE2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36741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E1C80-8BB1-42D2-8EE8-7F58C388BF85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D5B86-F0CC-4249-B0C0-E03EB7FED7F9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849396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A083E-5E9B-4560-83A3-99A1D418130E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005CE-7F65-43D7-86C8-0746F8D41311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74968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443EB-3FF0-4EB7-B908-6ABE679F5AC2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936AA-1A2F-4586-A40D-00660C7645E3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451631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28E59-D913-4C48-B08D-FF3EE5E09018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DEC4F-2FF4-42A3-87C8-8B871B291256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93834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3182B-C64B-4DEB-92D4-A752983DEC25}" type="datetime1">
              <a:rPr lang="fr-FR"/>
              <a:pPr>
                <a:defRPr/>
              </a:pPr>
              <a:t>20/11/2019</a:t>
            </a:fld>
            <a:endParaRPr lang="fr-FR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0B833-3082-4F8B-B1D5-CB8AD31E3C24}" type="slidenum">
              <a:rPr lang="fr-FR">
                <a:solidFill>
                  <a:srgbClr val="5C5C5C"/>
                </a:solidFill>
              </a:rPr>
              <a:pPr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9070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2438" y="6319838"/>
            <a:ext cx="10842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EAEAEA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93F915-E891-407D-91C8-CD53047D546C}" type="datetime1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20/11/2019</a:t>
            </a:fld>
            <a:endParaRPr lang="fr-FR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20838" y="6319838"/>
            <a:ext cx="4559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EAEAEA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7450" y="6381750"/>
            <a:ext cx="11620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50D562-2FC9-4442-B09F-EC95656A536A}" type="slidenum">
              <a:rPr lang="fr-FR">
                <a:solidFill>
                  <a:srgbClr val="5C5C5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  <p:pic>
        <p:nvPicPr>
          <p:cNvPr id="1030" name="Picture 7" descr="Bandeau-+-photos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410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76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76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76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76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2276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2276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2276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2276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2276F"/>
          </a:solidFill>
          <a:latin typeface="Arial" charset="0"/>
        </a:defRPr>
      </a:lvl9pPr>
    </p:titleStyle>
    <p:bodyStyle>
      <a:lvl1pPr marL="381000" indent="-3810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SzPct val="130000"/>
        <a:buBlip>
          <a:blip r:embed="rId19"/>
        </a:buBlip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1054100" indent="-28575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E95B10"/>
        </a:buClr>
        <a:buFont typeface="Arial" pitchFamily="34" charset="0"/>
        <a:buChar char="●"/>
        <a:defRPr sz="2400" b="1">
          <a:solidFill>
            <a:schemeClr val="tx1"/>
          </a:solidFill>
          <a:latin typeface="+mn-lt"/>
        </a:defRPr>
      </a:lvl2pPr>
      <a:lvl3pPr marL="1473200" indent="-228600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E95B10"/>
        </a:buClr>
        <a:buFont typeface="Wingdings 3" pitchFamily="18" charset="2"/>
        <a:buChar char="}"/>
        <a:defRPr sz="2000">
          <a:solidFill>
            <a:schemeClr val="tx1"/>
          </a:solidFill>
          <a:latin typeface="+mn-lt"/>
        </a:defRPr>
      </a:lvl3pPr>
      <a:lvl4pPr marL="18923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311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68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225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83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40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93F915-E891-407D-91C8-CD53047D546C}" type="datetime1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20/11/2019</a:t>
            </a:fld>
            <a:endParaRPr lang="fr-FR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50D562-2FC9-4442-B09F-EC95656A536A}" type="slidenum">
              <a:rPr lang="fr-FR" smtClean="0">
                <a:solidFill>
                  <a:srgbClr val="5C5C5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 dirty="0">
              <a:solidFill>
                <a:srgbClr val="5C5C5C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hyperlink" Target="http://www.adfors.com/eu/cz/adfors-grant_cz" TargetMode="External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9552" y="-275891"/>
            <a:ext cx="8748464" cy="1616659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solidFill>
                  <a:srgbClr val="DC1941"/>
                </a:solidFill>
                <a:effectLst/>
                <a:latin typeface="Arkitech" pitchFamily="50" charset="0"/>
              </a:rPr>
              <a:t>ADFORS </a:t>
            </a:r>
            <a:br>
              <a:rPr lang="cs-CZ" sz="4000" dirty="0" smtClean="0">
                <a:solidFill>
                  <a:srgbClr val="DC1941"/>
                </a:solidFill>
                <a:effectLst/>
                <a:latin typeface="Arkitech" pitchFamily="50" charset="0"/>
              </a:rPr>
            </a:br>
            <a:r>
              <a:rPr lang="cs-CZ" sz="4000" dirty="0" smtClean="0">
                <a:solidFill>
                  <a:srgbClr val="DC1941"/>
                </a:solidFill>
                <a:effectLst/>
                <a:latin typeface="Arkitech" pitchFamily="50" charset="0"/>
              </a:rPr>
              <a:t>GRANT </a:t>
            </a:r>
            <a:endParaRPr lang="cs-CZ" sz="4000" dirty="0">
              <a:solidFill>
                <a:srgbClr val="DC1941"/>
              </a:solidFill>
              <a:effectLst/>
              <a:latin typeface="Arkitech" pitchFamily="50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75856" y="1525519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4 OBLASTI  </a:t>
            </a:r>
            <a:endParaRPr lang="cs-CZ" sz="3200" b="1" dirty="0">
              <a:solidFill>
                <a:schemeClr val="bg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Skupina 23"/>
          <p:cNvGrpSpPr/>
          <p:nvPr/>
        </p:nvGrpSpPr>
        <p:grpSpPr>
          <a:xfrm>
            <a:off x="395536" y="2154830"/>
            <a:ext cx="1944216" cy="3866458"/>
            <a:chOff x="467544" y="2555241"/>
            <a:chExt cx="1944216" cy="4137470"/>
          </a:xfrm>
        </p:grpSpPr>
        <p:sp>
          <p:nvSpPr>
            <p:cNvPr id="12" name="AutoShape 16"/>
            <p:cNvSpPr>
              <a:spLocks noChangeArrowheads="1"/>
            </p:cNvSpPr>
            <p:nvPr/>
          </p:nvSpPr>
          <p:spPr bwMode="auto">
            <a:xfrm>
              <a:off x="511768" y="2555241"/>
              <a:ext cx="1855767" cy="4137470"/>
            </a:xfrm>
            <a:prstGeom prst="roundRect">
              <a:avLst>
                <a:gd name="adj" fmla="val 16667"/>
              </a:avLst>
            </a:prstGeom>
            <a:solidFill>
              <a:srgbClr val="FF0000">
                <a:alpha val="34000"/>
              </a:srgbClr>
            </a:soli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611560" y="2564904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chemeClr val="bg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SOCIÁLNÍ OBLAST </a:t>
              </a:r>
              <a:endParaRPr lang="cs-CZ" b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769" y="3283243"/>
              <a:ext cx="1855766" cy="948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ovéPole 7"/>
            <p:cNvSpPr txBox="1"/>
            <p:nvPr/>
          </p:nvSpPr>
          <p:spPr>
            <a:xfrm>
              <a:off x="467544" y="4277995"/>
              <a:ext cx="1944216" cy="2041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Mentálně a fyzicky postižení, traumatizované děti, opuštěné děti, senioři, lidé v nouzi apod. </a:t>
              </a: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Příspěvek na pomůcky, léčbu, vůz, akce pořádané pro zmiňovanou skupinu, stavební úpravy např. pro vozíčkáře, vybavení sociálních domů </a:t>
              </a: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Žadatelé: občanská sdružení, spolky, fyzické osoby s postižením nebo jejich zákonní  zástupci </a:t>
              </a:r>
              <a:endParaRPr lang="cs-CZ" sz="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Skupina 22"/>
          <p:cNvGrpSpPr/>
          <p:nvPr/>
        </p:nvGrpSpPr>
        <p:grpSpPr>
          <a:xfrm>
            <a:off x="2585351" y="2171850"/>
            <a:ext cx="1894747" cy="3849438"/>
            <a:chOff x="2555776" y="2588255"/>
            <a:chExt cx="1894747" cy="4104456"/>
          </a:xfrm>
        </p:grpSpPr>
        <p:sp>
          <p:nvSpPr>
            <p:cNvPr id="11" name="AutoShape 16"/>
            <p:cNvSpPr>
              <a:spLocks noChangeArrowheads="1"/>
            </p:cNvSpPr>
            <p:nvPr/>
          </p:nvSpPr>
          <p:spPr bwMode="auto">
            <a:xfrm>
              <a:off x="2578315" y="2588255"/>
              <a:ext cx="1872208" cy="4104456"/>
            </a:xfrm>
            <a:prstGeom prst="roundRect">
              <a:avLst>
                <a:gd name="adj" fmla="val 16667"/>
              </a:avLst>
            </a:prstGeom>
            <a:solidFill>
              <a:srgbClr val="92D050">
                <a:alpha val="45000"/>
              </a:srgbClr>
            </a:soli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2742225" y="2775411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chemeClr val="bg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EKOLOGIE </a:t>
              </a:r>
              <a:endParaRPr lang="cs-CZ" b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161"/>
            <a:stretch/>
          </p:blipFill>
          <p:spPr bwMode="auto">
            <a:xfrm>
              <a:off x="2578315" y="3295493"/>
              <a:ext cx="1872208" cy="9360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TextovéPole 27"/>
            <p:cNvSpPr txBox="1"/>
            <p:nvPr/>
          </p:nvSpPr>
          <p:spPr>
            <a:xfrm>
              <a:off x="2555776" y="4277995"/>
              <a:ext cx="1800200" cy="2264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Zraněná volně žijící zvířata,  poškozená zeleň, ohrožené druhy zvířat, znečištěné prostředí apod.  </a:t>
              </a: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Příspěvek na zarybnění, výsadbu zeleně, čištění řeky, ošetření zraněné zvěře, vybavení záchytných stanic pro zvířata </a:t>
              </a:r>
              <a:endParaRPr lang="cs-CZ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Vzdělávací akce </a:t>
              </a:r>
              <a:r>
                <a:rPr lang="cs-CZ" sz="90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eko</a:t>
              </a: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charakteru</a:t>
              </a:r>
              <a:endParaRPr lang="cs-CZ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Žadatelé: občanská sdružení a spolky</a:t>
              </a:r>
              <a:endParaRPr lang="cs-CZ" sz="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" name="Obráze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870" y="423400"/>
            <a:ext cx="1873244" cy="485320"/>
          </a:xfrm>
          <a:prstGeom prst="rect">
            <a:avLst/>
          </a:prstGeom>
        </p:spPr>
      </p:pic>
      <p:grpSp>
        <p:nvGrpSpPr>
          <p:cNvPr id="25" name="Skupina 24"/>
          <p:cNvGrpSpPr/>
          <p:nvPr/>
        </p:nvGrpSpPr>
        <p:grpSpPr>
          <a:xfrm>
            <a:off x="4777185" y="2171850"/>
            <a:ext cx="1883047" cy="3849438"/>
            <a:chOff x="4649419" y="2631532"/>
            <a:chExt cx="1883047" cy="4137470"/>
          </a:xfrm>
        </p:grpSpPr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>
              <a:off x="4659383" y="2631532"/>
              <a:ext cx="1873083" cy="413747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42000"/>
              </a:srgbClr>
            </a:soli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4732266" y="2803169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>
                  <a:solidFill>
                    <a:schemeClr val="bg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rPr>
                <a:t>KULTURA  </a:t>
              </a:r>
              <a:endParaRPr lang="cs-CZ" b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9419" y="3344460"/>
              <a:ext cx="1883047" cy="943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2" name="TextovéPole 31"/>
            <p:cNvSpPr txBox="1"/>
            <p:nvPr/>
          </p:nvSpPr>
          <p:spPr>
            <a:xfrm>
              <a:off x="4695824" y="4346241"/>
              <a:ext cx="1800200" cy="1604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Kulturní akce se zaměřením na hudební, </a:t>
              </a:r>
              <a:r>
                <a:rPr lang="cs-CZ" sz="9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výtvarnou, taneční </a:t>
              </a: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 dramatickou výchovu mládeže, akce pro děti a seniory </a:t>
              </a: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Příspěvek na konkrétní projekt nebo představení </a:t>
              </a: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Žadatelé: občanská sdružení a spolky</a:t>
              </a:r>
              <a:endParaRPr lang="cs-CZ" sz="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7010341" y="2135960"/>
            <a:ext cx="1882139" cy="3885328"/>
            <a:chOff x="6789325" y="2269524"/>
            <a:chExt cx="1882139" cy="4111804"/>
          </a:xfrm>
        </p:grpSpPr>
        <p:grpSp>
          <p:nvGrpSpPr>
            <p:cNvPr id="29" name="Skupina 28"/>
            <p:cNvGrpSpPr/>
            <p:nvPr/>
          </p:nvGrpSpPr>
          <p:grpSpPr>
            <a:xfrm>
              <a:off x="6789325" y="2269524"/>
              <a:ext cx="1882139" cy="4111804"/>
              <a:chOff x="6789325" y="2269524"/>
              <a:chExt cx="1882139" cy="4111804"/>
            </a:xfrm>
          </p:grpSpPr>
          <p:sp>
            <p:nvSpPr>
              <p:cNvPr id="14" name="AutoShape 16"/>
              <p:cNvSpPr>
                <a:spLocks noChangeArrowheads="1"/>
              </p:cNvSpPr>
              <p:nvPr/>
            </p:nvSpPr>
            <p:spPr bwMode="auto">
              <a:xfrm>
                <a:off x="6789325" y="2269524"/>
                <a:ext cx="1882139" cy="4111804"/>
              </a:xfrm>
              <a:prstGeom prst="roundRect">
                <a:avLst>
                  <a:gd name="adj" fmla="val 16667"/>
                </a:avLst>
              </a:prstGeom>
              <a:solidFill>
                <a:schemeClr val="accent3">
                  <a:lumMod val="75000"/>
                  <a:alpha val="34000"/>
                </a:schemeClr>
              </a:solidFill>
              <a:ln>
                <a:noFill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TextovéPole 16"/>
              <p:cNvSpPr txBox="1"/>
              <p:nvPr/>
            </p:nvSpPr>
            <p:spPr>
              <a:xfrm>
                <a:off x="6943272" y="2473308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b="1" dirty="0" smtClean="0">
                    <a:solidFill>
                      <a:schemeClr val="bg1">
                        <a:lumMod val="50000"/>
                        <a:lumOff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SPORT </a:t>
                </a:r>
                <a:endParaRPr lang="cs-CZ" b="1" dirty="0">
                  <a:solidFill>
                    <a:schemeClr val="bg1">
                      <a:lumMod val="50000"/>
                      <a:lumOff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034" name="Picture 10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89325" y="3009466"/>
                <a:ext cx="1882139" cy="9290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7" name="TextovéPole 36"/>
            <p:cNvSpPr txBox="1"/>
            <p:nvPr/>
          </p:nvSpPr>
          <p:spPr>
            <a:xfrm>
              <a:off x="6797287" y="3999626"/>
              <a:ext cx="1800200" cy="19543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Žáci, dorost, junioři ve všech výkonnostních třídách </a:t>
              </a: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Příspěvek na účast v soutěži, příspěvek na nákup sportovního vybavení, nákup dresů</a:t>
              </a: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Příspěvek pro dospělé pouze ve vyšších výkonnostních třídách </a:t>
              </a:r>
            </a:p>
            <a:p>
              <a:pPr marL="171450" indent="-171450">
                <a:spcAft>
                  <a:spcPts val="600"/>
                </a:spcAft>
                <a:buFont typeface="Wingdings" pitchFamily="2" charset="2"/>
                <a:buChar char="§"/>
              </a:pPr>
              <a:r>
                <a:rPr lang="cs-CZ" sz="9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Žadatelé: občanská sdružení </a:t>
              </a:r>
              <a:r>
                <a:rPr lang="cs-CZ" sz="9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 spolky</a:t>
              </a:r>
              <a:endParaRPr lang="cs-CZ" sz="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AutoShape 42"/>
          <p:cNvSpPr>
            <a:spLocks noChangeArrowheads="1"/>
          </p:cNvSpPr>
          <p:nvPr/>
        </p:nvSpPr>
        <p:spPr bwMode="auto">
          <a:xfrm>
            <a:off x="439760" y="6165304"/>
            <a:ext cx="8452720" cy="607977"/>
          </a:xfrm>
          <a:prstGeom prst="roundRect">
            <a:avLst>
              <a:gd name="adj" fmla="val 24879"/>
            </a:avLst>
          </a:prstGeom>
          <a:noFill/>
          <a:ln w="22225" algn="ctr">
            <a:solidFill>
              <a:schemeClr val="bg2">
                <a:lumMod val="75000"/>
                <a:alpha val="66000"/>
              </a:schemeClr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42"/>
          <p:cNvSpPr>
            <a:spLocks noChangeArrowheads="1"/>
          </p:cNvSpPr>
          <p:nvPr/>
        </p:nvSpPr>
        <p:spPr bwMode="auto">
          <a:xfrm>
            <a:off x="683568" y="1537375"/>
            <a:ext cx="7776864" cy="1243553"/>
          </a:xfrm>
          <a:prstGeom prst="roundRect">
            <a:avLst>
              <a:gd name="adj" fmla="val 16667"/>
            </a:avLst>
          </a:prstGeom>
          <a:noFill/>
          <a:ln w="22225" algn="ctr">
            <a:solidFill>
              <a:schemeClr val="bg2">
                <a:lumMod val="75000"/>
                <a:alpha val="66000"/>
              </a:schemeClr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ovéPole 32"/>
          <p:cNvSpPr txBox="1"/>
          <p:nvPr/>
        </p:nvSpPr>
        <p:spPr>
          <a:xfrm>
            <a:off x="468384" y="6165304"/>
            <a:ext cx="8316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Žadatelé musí být z okresu Svitavy, Ústí nad Orlicí nebo Znojmo a Moravský Krumlov  (lokalita poblíž Litomyšle a Hodonic, kde sídlí výrobní závody ADFORS CZ). Žadatelé musí vyplnit a podepsat  žádost a čestné prohlášení, které jsou ke stažení na </a:t>
            </a:r>
            <a:r>
              <a:rPr lang="cs-CZ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10"/>
              </a:rPr>
              <a:t>http://</a:t>
            </a:r>
            <a:r>
              <a:rPr lang="cs-CZ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10"/>
              </a:rPr>
              <a:t>www.adfors.com/eu/cz/adfors-grant_cz</a:t>
            </a:r>
            <a:r>
              <a:rPr lang="cs-CZ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.</a:t>
            </a:r>
          </a:p>
          <a:p>
            <a:pPr algn="just"/>
            <a:endParaRPr lang="cs-CZ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Vítězní žadatelé v jednom ročníku grantu se nemohou do výběru přihlásit v následujících dvou ročnících. </a:t>
            </a:r>
            <a:endParaRPr lang="cs-CZ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AutoShape 42"/>
          <p:cNvSpPr>
            <a:spLocks noChangeArrowheads="1"/>
          </p:cNvSpPr>
          <p:nvPr/>
        </p:nvSpPr>
        <p:spPr bwMode="auto">
          <a:xfrm>
            <a:off x="439760" y="67186"/>
            <a:ext cx="5320365" cy="1993662"/>
          </a:xfrm>
          <a:prstGeom prst="roundRect">
            <a:avLst>
              <a:gd name="adj" fmla="val 16667"/>
            </a:avLst>
          </a:prstGeom>
          <a:noFill/>
          <a:ln w="22225" algn="ctr">
            <a:solidFill>
              <a:schemeClr val="bg2">
                <a:lumMod val="75000"/>
                <a:alpha val="66000"/>
              </a:schemeClr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1_Modèle par défaut">
  <a:themeElements>
    <a:clrScheme name="1_Modèle par défaut 16">
      <a:dk1>
        <a:srgbClr val="5C5C5C"/>
      </a:dk1>
      <a:lt1>
        <a:srgbClr val="FFFFFF"/>
      </a:lt1>
      <a:dk2>
        <a:srgbClr val="12276F"/>
      </a:dk2>
      <a:lt2>
        <a:srgbClr val="808080"/>
      </a:lt2>
      <a:accent1>
        <a:srgbClr val="23A491"/>
      </a:accent1>
      <a:accent2>
        <a:srgbClr val="018B71"/>
      </a:accent2>
      <a:accent3>
        <a:srgbClr val="FFFFFF"/>
      </a:accent3>
      <a:accent4>
        <a:srgbClr val="4D4D4D"/>
      </a:accent4>
      <a:accent5>
        <a:srgbClr val="ACCFC7"/>
      </a:accent5>
      <a:accent6>
        <a:srgbClr val="017D66"/>
      </a:accent6>
      <a:hlink>
        <a:srgbClr val="F20017"/>
      </a:hlink>
      <a:folHlink>
        <a:srgbClr val="00655B"/>
      </a:folHlink>
    </a:clrScheme>
    <a:fontScheme name="1_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3">
        <a:dk1>
          <a:srgbClr val="808080"/>
        </a:dk1>
        <a:lt1>
          <a:srgbClr val="FFFFFF"/>
        </a:lt1>
        <a:dk2>
          <a:srgbClr val="12276F"/>
        </a:dk2>
        <a:lt2>
          <a:srgbClr val="808080"/>
        </a:lt2>
        <a:accent1>
          <a:srgbClr val="12276F"/>
        </a:accent1>
        <a:accent2>
          <a:srgbClr val="018B71"/>
        </a:accent2>
        <a:accent3>
          <a:srgbClr val="FFFFFF"/>
        </a:accent3>
        <a:accent4>
          <a:srgbClr val="6C6C6C"/>
        </a:accent4>
        <a:accent5>
          <a:srgbClr val="AAACBB"/>
        </a:accent5>
        <a:accent6>
          <a:srgbClr val="017D66"/>
        </a:accent6>
        <a:hlink>
          <a:srgbClr val="23A491"/>
        </a:hlink>
        <a:folHlink>
          <a:srgbClr val="0065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14">
        <a:dk1>
          <a:srgbClr val="808080"/>
        </a:dk1>
        <a:lt1>
          <a:srgbClr val="FFFFFF"/>
        </a:lt1>
        <a:dk2>
          <a:srgbClr val="12276F"/>
        </a:dk2>
        <a:lt2>
          <a:srgbClr val="808080"/>
        </a:lt2>
        <a:accent1>
          <a:srgbClr val="23A491"/>
        </a:accent1>
        <a:accent2>
          <a:srgbClr val="018B71"/>
        </a:accent2>
        <a:accent3>
          <a:srgbClr val="FFFFFF"/>
        </a:accent3>
        <a:accent4>
          <a:srgbClr val="6C6C6C"/>
        </a:accent4>
        <a:accent5>
          <a:srgbClr val="ACCFC7"/>
        </a:accent5>
        <a:accent6>
          <a:srgbClr val="017D66"/>
        </a:accent6>
        <a:hlink>
          <a:srgbClr val="F20017"/>
        </a:hlink>
        <a:folHlink>
          <a:srgbClr val="0065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15">
        <a:dk1>
          <a:srgbClr val="9D9E9C"/>
        </a:dk1>
        <a:lt1>
          <a:srgbClr val="FFFFFF"/>
        </a:lt1>
        <a:dk2>
          <a:srgbClr val="12276F"/>
        </a:dk2>
        <a:lt2>
          <a:srgbClr val="808080"/>
        </a:lt2>
        <a:accent1>
          <a:srgbClr val="23A491"/>
        </a:accent1>
        <a:accent2>
          <a:srgbClr val="018B71"/>
        </a:accent2>
        <a:accent3>
          <a:srgbClr val="FFFFFF"/>
        </a:accent3>
        <a:accent4>
          <a:srgbClr val="858685"/>
        </a:accent4>
        <a:accent5>
          <a:srgbClr val="ACCFC7"/>
        </a:accent5>
        <a:accent6>
          <a:srgbClr val="017D66"/>
        </a:accent6>
        <a:hlink>
          <a:srgbClr val="F20017"/>
        </a:hlink>
        <a:folHlink>
          <a:srgbClr val="0065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16">
        <a:dk1>
          <a:srgbClr val="5C5C5C"/>
        </a:dk1>
        <a:lt1>
          <a:srgbClr val="FFFFFF"/>
        </a:lt1>
        <a:dk2>
          <a:srgbClr val="12276F"/>
        </a:dk2>
        <a:lt2>
          <a:srgbClr val="808080"/>
        </a:lt2>
        <a:accent1>
          <a:srgbClr val="23A491"/>
        </a:accent1>
        <a:accent2>
          <a:srgbClr val="018B71"/>
        </a:accent2>
        <a:accent3>
          <a:srgbClr val="FFFFFF"/>
        </a:accent3>
        <a:accent4>
          <a:srgbClr val="4D4D4D"/>
        </a:accent4>
        <a:accent5>
          <a:srgbClr val="ACCFC7"/>
        </a:accent5>
        <a:accent6>
          <a:srgbClr val="017D66"/>
        </a:accent6>
        <a:hlink>
          <a:srgbClr val="F20017"/>
        </a:hlink>
        <a:folHlink>
          <a:srgbClr val="00655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243</Words>
  <Application>Microsoft Office PowerPoint</Application>
  <PresentationFormat>Předvádění na obrazovce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11" baseType="lpstr">
      <vt:lpstr>Arial</vt:lpstr>
      <vt:lpstr>Arkitech</vt:lpstr>
      <vt:lpstr>Book Antiqua</vt:lpstr>
      <vt:lpstr>Calibri</vt:lpstr>
      <vt:lpstr>Lucida Sans</vt:lpstr>
      <vt:lpstr>Wingdings</vt:lpstr>
      <vt:lpstr>Wingdings 2</vt:lpstr>
      <vt:lpstr>Wingdings 3</vt:lpstr>
      <vt:lpstr>1_Modèle par défaut</vt:lpstr>
      <vt:lpstr>Vrchol</vt:lpstr>
      <vt:lpstr>ADFORS  GRANT </vt:lpstr>
    </vt:vector>
  </TitlesOfParts>
  <Company>SAINT-GOBAIN 1.7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Kalaskova Jana</dc:creator>
  <cp:lastModifiedBy>Vojackova Petra</cp:lastModifiedBy>
  <cp:revision>33</cp:revision>
  <dcterms:created xsi:type="dcterms:W3CDTF">2014-01-20T15:39:40Z</dcterms:created>
  <dcterms:modified xsi:type="dcterms:W3CDTF">2019-11-20T10:35:21Z</dcterms:modified>
</cp:coreProperties>
</file>